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6EEF5"/>
    <a:srgbClr val="E9EAE5"/>
    <a:srgbClr val="E5E6E1"/>
    <a:srgbClr val="99D2B9"/>
    <a:srgbClr val="0FC394"/>
    <a:srgbClr val="109145"/>
    <a:srgbClr val="0B8DFF"/>
    <a:srgbClr val="41719C"/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33" d="100"/>
          <a:sy n="33" d="100"/>
        </p:scale>
        <p:origin x="30" y="-54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K.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J.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B. C. Sawyer, J.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M. L. Wall, M. 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M. Foss-Feig, A. M. Rey, and J. </a:t>
              </a:r>
              <a:r>
                <a:rPr lang="en-US" sz="4000" dirty="0">
                  <a:solidFill>
                    <a:schemeClr val="bg1"/>
                  </a:solidFill>
                </a:rPr>
                <a:t>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109" Type="http://schemas.openxmlformats.org/officeDocument/2006/relationships/image" Target="../media/image590.png"/><Relationship Id="rId117" Type="http://schemas.openxmlformats.org/officeDocument/2006/relationships/image" Target="../media/image61.png"/><Relationship Id="rId21" Type="http://schemas.openxmlformats.org/officeDocument/2006/relationships/image" Target="../media/image20.emf"/><Relationship Id="rId84" Type="http://schemas.openxmlformats.org/officeDocument/2006/relationships/image" Target="../media/image41.png"/><Relationship Id="rId89" Type="http://schemas.openxmlformats.org/officeDocument/2006/relationships/image" Target="../media/image2.wmf"/><Relationship Id="rId104" Type="http://schemas.openxmlformats.org/officeDocument/2006/relationships/image" Target="../media/image51.png"/><Relationship Id="rId112" Type="http://schemas.openxmlformats.org/officeDocument/2006/relationships/image" Target="../media/image67.png"/><Relationship Id="rId120" Type="http://schemas.openxmlformats.org/officeDocument/2006/relationships/image" Target="../media/image60.png"/><Relationship Id="rId125" Type="http://schemas.openxmlformats.org/officeDocument/2006/relationships/image" Target="../media/image68.png"/><Relationship Id="rId7" Type="http://schemas.openxmlformats.org/officeDocument/2006/relationships/image" Target="../media/image8.png"/><Relationship Id="rId71" Type="http://schemas.openxmlformats.org/officeDocument/2006/relationships/image" Target="../media/image47.png"/><Relationship Id="rId92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5.emf"/><Relationship Id="rId29" Type="http://schemas.openxmlformats.org/officeDocument/2006/relationships/image" Target="../media/image28.emf"/><Relationship Id="rId107" Type="http://schemas.openxmlformats.org/officeDocument/2006/relationships/image" Target="../media/image46.gif"/><Relationship Id="rId11" Type="http://schemas.openxmlformats.org/officeDocument/2006/relationships/image" Target="../media/image10.pn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37" Type="http://schemas.openxmlformats.org/officeDocument/2006/relationships/image" Target="../media/image34.PNG"/><Relationship Id="rId74" Type="http://schemas.openxmlformats.org/officeDocument/2006/relationships/image" Target="../media/image36.tiff"/><Relationship Id="rId87" Type="http://schemas.openxmlformats.org/officeDocument/2006/relationships/image" Target="../media/image2.wmf"/><Relationship Id="rId102" Type="http://schemas.openxmlformats.org/officeDocument/2006/relationships/image" Target="../media/image46.png"/><Relationship Id="rId110" Type="http://schemas.openxmlformats.org/officeDocument/2006/relationships/image" Target="../media/image64.png"/><Relationship Id="rId115" Type="http://schemas.openxmlformats.org/officeDocument/2006/relationships/image" Target="../media/image55.png"/><Relationship Id="rId123" Type="http://schemas.openxmlformats.org/officeDocument/2006/relationships/image" Target="../media/image63.png"/><Relationship Id="rId128" Type="http://schemas.openxmlformats.org/officeDocument/2006/relationships/image" Target="../media/image71.png"/><Relationship Id="rId5" Type="http://schemas.openxmlformats.org/officeDocument/2006/relationships/image" Target="../media/image6.png"/><Relationship Id="rId82" Type="http://schemas.openxmlformats.org/officeDocument/2006/relationships/image" Target="../media/image39.png"/><Relationship Id="rId90" Type="http://schemas.openxmlformats.org/officeDocument/2006/relationships/oleObject" Target="../embeddings/oleObject2.bin"/><Relationship Id="rId95" Type="http://schemas.openxmlformats.org/officeDocument/2006/relationships/oleObject" Target="../embeddings/oleObject3.bin"/><Relationship Id="rId19" Type="http://schemas.openxmlformats.org/officeDocument/2006/relationships/image" Target="../media/image18.emf"/><Relationship Id="rId4" Type="http://schemas.openxmlformats.org/officeDocument/2006/relationships/image" Target="../media/image5.png"/><Relationship Id="rId9" Type="http://schemas.openxmlformats.org/officeDocument/2006/relationships/image" Target="../media/image80.png"/><Relationship Id="rId14" Type="http://schemas.openxmlformats.org/officeDocument/2006/relationships/image" Target="../media/image12.png"/><Relationship Id="rId22" Type="http://schemas.openxmlformats.org/officeDocument/2006/relationships/image" Target="../media/image21.emf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35" Type="http://schemas.openxmlformats.org/officeDocument/2006/relationships/image" Target="../media/image33.png"/><Relationship Id="rId100" Type="http://schemas.openxmlformats.org/officeDocument/2006/relationships/image" Target="../media/image4.wmf"/><Relationship Id="rId105" Type="http://schemas.openxmlformats.org/officeDocument/2006/relationships/image" Target="../media/image45.PNG"/><Relationship Id="rId113" Type="http://schemas.openxmlformats.org/officeDocument/2006/relationships/image" Target="../media/image54.png"/><Relationship Id="rId118" Type="http://schemas.openxmlformats.org/officeDocument/2006/relationships/image" Target="../media/image57.png"/><Relationship Id="rId126" Type="http://schemas.openxmlformats.org/officeDocument/2006/relationships/image" Target="../media/image69.png"/><Relationship Id="rId8" Type="http://schemas.openxmlformats.org/officeDocument/2006/relationships/image" Target="../media/image9.png"/><Relationship Id="rId72" Type="http://schemas.openxmlformats.org/officeDocument/2006/relationships/image" Target="../media/image48.png"/><Relationship Id="rId80" Type="http://schemas.openxmlformats.org/officeDocument/2006/relationships/image" Target="../media/image50.png"/><Relationship Id="rId85" Type="http://schemas.openxmlformats.org/officeDocument/2006/relationships/image" Target="../media/image42.PNG"/><Relationship Id="rId93" Type="http://schemas.openxmlformats.org/officeDocument/2006/relationships/image" Target="../media/image3.wmf"/><Relationship Id="rId121" Type="http://schemas.openxmlformats.org/officeDocument/2006/relationships/image" Target="../media/image65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1.png"/><Relationship Id="rId17" Type="http://schemas.openxmlformats.org/officeDocument/2006/relationships/image" Target="../media/image16.emf"/><Relationship Id="rId25" Type="http://schemas.openxmlformats.org/officeDocument/2006/relationships/image" Target="../media/image24.emf"/><Relationship Id="rId103" Type="http://schemas.openxmlformats.org/officeDocument/2006/relationships/image" Target="../media/image49.png"/><Relationship Id="rId108" Type="http://schemas.openxmlformats.org/officeDocument/2006/relationships/image" Target="../media/image47.jpg"/><Relationship Id="rId116" Type="http://schemas.openxmlformats.org/officeDocument/2006/relationships/image" Target="../media/image56.png"/><Relationship Id="rId124" Type="http://schemas.openxmlformats.org/officeDocument/2006/relationships/image" Target="../media/image66.png"/><Relationship Id="rId129" Type="http://schemas.openxmlformats.org/officeDocument/2006/relationships/image" Target="../media/image72.png"/><Relationship Id="rId20" Type="http://schemas.openxmlformats.org/officeDocument/2006/relationships/image" Target="../media/image19.emf"/><Relationship Id="rId75" Type="http://schemas.openxmlformats.org/officeDocument/2006/relationships/image" Target="../media/image37.png"/><Relationship Id="rId83" Type="http://schemas.openxmlformats.org/officeDocument/2006/relationships/image" Target="../media/image40.png"/><Relationship Id="rId88" Type="http://schemas.openxmlformats.org/officeDocument/2006/relationships/oleObject" Target="../embeddings/oleObject1.bin"/><Relationship Id="rId91" Type="http://schemas.openxmlformats.org/officeDocument/2006/relationships/image" Target="../media/image3.wmf"/><Relationship Id="rId96" Type="http://schemas.openxmlformats.org/officeDocument/2006/relationships/image" Target="../media/image4.wmf"/><Relationship Id="rId111" Type="http://schemas.openxmlformats.org/officeDocument/2006/relationships/image" Target="../media/image5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image" Target="../media/image22.emf"/><Relationship Id="rId28" Type="http://schemas.openxmlformats.org/officeDocument/2006/relationships/image" Target="../media/image27.emf"/><Relationship Id="rId36" Type="http://schemas.openxmlformats.org/officeDocument/2006/relationships/image" Target="../media/image32.png"/><Relationship Id="rId106" Type="http://schemas.openxmlformats.org/officeDocument/2006/relationships/image" Target="../media/image53.png"/><Relationship Id="rId114" Type="http://schemas.openxmlformats.org/officeDocument/2006/relationships/image" Target="../media/image58.png"/><Relationship Id="rId119" Type="http://schemas.openxmlformats.org/officeDocument/2006/relationships/image" Target="../media/image59.PNG"/><Relationship Id="rId127" Type="http://schemas.openxmlformats.org/officeDocument/2006/relationships/image" Target="../media/image70.png"/><Relationship Id="rId10" Type="http://schemas.openxmlformats.org/officeDocument/2006/relationships/image" Target="../media/image90.png"/><Relationship Id="rId31" Type="http://schemas.openxmlformats.org/officeDocument/2006/relationships/image" Target="../media/image30.emf"/><Relationship Id="rId73" Type="http://schemas.openxmlformats.org/officeDocument/2006/relationships/image" Target="../media/image35.png"/><Relationship Id="rId81" Type="http://schemas.openxmlformats.org/officeDocument/2006/relationships/image" Target="../media/image38.png"/><Relationship Id="rId86" Type="http://schemas.openxmlformats.org/officeDocument/2006/relationships/oleObject" Target="../embeddings/oleObject1.bin"/><Relationship Id="rId94" Type="http://schemas.openxmlformats.org/officeDocument/2006/relationships/image" Target="../media/image44.png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43.png"/><Relationship Id="rId1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7075772" y="25470561"/>
            <a:ext cx="9762234" cy="4347179"/>
            <a:chOff x="27075772" y="25508661"/>
            <a:chExt cx="9762234" cy="434717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75772" y="25508661"/>
              <a:ext cx="9762234" cy="4347179"/>
            </a:xfrm>
            <a:prstGeom prst="rect">
              <a:avLst/>
            </a:prstGeom>
          </p:spPr>
        </p:pic>
        <p:sp>
          <p:nvSpPr>
            <p:cNvPr id="489" name="Rectangle 488"/>
            <p:cNvSpPr/>
            <p:nvPr/>
          </p:nvSpPr>
          <p:spPr>
            <a:xfrm>
              <a:off x="32738078" y="25907758"/>
              <a:ext cx="334603" cy="461529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594" y="6198171"/>
            <a:ext cx="9861899" cy="2180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6065162" y="4003816"/>
                <a:ext cx="11774495" cy="2259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300" dirty="0" smtClean="0"/>
                  <a:t>We use spin squeezing as a benchmark of quantum correlations in the spin ensemble. The coherent Ising interaction in the presence of decoherence from spontaneous requires theory for the many-body physics of an open quantum system. To benchmark entanglement experimentally, we measure both the reduction in the average collective spin component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/>
                  <a:t>, equivalent to the </a:t>
                </a:r>
                <a:r>
                  <a:rPr lang="en-US" sz="2300" dirty="0"/>
                  <a:t>Ramsey fringe contrast, and collective spin variance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sSup>
                      <m:sSupPr>
                        <m:ctrlP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 smtClean="0"/>
                  <a:t>. These </a:t>
                </a:r>
                <a:r>
                  <a:rPr lang="en-US" sz="2300" dirty="0"/>
                  <a:t>measurements can be combined to form an entanglement witness with the Ramsey squeezing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300" dirty="0"/>
                  <a:t>.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162" y="4003816"/>
                <a:ext cx="11774495" cy="2259658"/>
              </a:xfrm>
              <a:prstGeom prst="rect">
                <a:avLst/>
              </a:prstGeom>
              <a:blipFill>
                <a:blip r:embed="rId6"/>
                <a:stretch>
                  <a:fillRect l="-777" t="-2162" r="-725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/>
          <p:cNvSpPr/>
          <p:nvPr/>
        </p:nvSpPr>
        <p:spPr>
          <a:xfrm>
            <a:off x="13399290" y="18763676"/>
            <a:ext cx="8520080" cy="1637746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74008" y="2868212"/>
            <a:ext cx="11651912" cy="5241321"/>
            <a:chOff x="387901" y="2856467"/>
            <a:chExt cx="11651912" cy="20845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34666"/>
                  <a:ext cx="11651912" cy="180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simulation, where one controllable quantum system emulates another quantum system, aims to study quantum many-body phenomena in regimes inaccessible to classical computations. Of particular interest are simulations of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spin models,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which could illuminate complex phenomena in quantum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magnetism and problems relating to quantum annealing.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</a:t>
                  </a:r>
                  <a:endParaRPr lang="en-US" sz="24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Penning trap, we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- the valence electron of 9Be+ ions - arranged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two-dimensional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triangular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lattice. However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34666"/>
                  <a:ext cx="11651912" cy="1806331"/>
                </a:xfrm>
                <a:prstGeom prst="rect">
                  <a:avLst/>
                </a:prstGeom>
                <a:blipFill>
                  <a:blip r:embed="rId7"/>
                  <a:stretch>
                    <a:fillRect l="-785" t="-940" r="-785" b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9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982888" y="18941833"/>
              <a:ext cx="214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T2 Coherence 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106637"/>
            <a:ext cx="11583115" cy="7403561"/>
            <a:chOff x="389559" y="8780704"/>
            <a:chExt cx="11583115" cy="74035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807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10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1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6" y="11016912"/>
              <a:ext cx="2533843" cy="2965061"/>
              <a:chOff x="6229459" y="11357039"/>
              <a:chExt cx="2859928" cy="334664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2"/>
              <a:srcRect l="32735" t="26812" r="14683" b="19475"/>
              <a:stretch/>
            </p:blipFill>
            <p:spPr>
              <a:xfrm>
                <a:off x="6229459" y="11357039"/>
                <a:ext cx="2859928" cy="283623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sp>
          <p:nvSpPr>
            <p:cNvPr id="470" name="TextBox 469"/>
            <p:cNvSpPr txBox="1"/>
            <p:nvPr/>
          </p:nvSpPr>
          <p:spPr>
            <a:xfrm>
              <a:off x="9115363" y="13576839"/>
              <a:ext cx="2857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Rotating frame from timed single photon counts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087963" y="292330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8962040" y="3021276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6061" y="27376285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9000657"/>
            <a:ext cx="4914286" cy="627619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27012" y="242977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550653" y="23400214"/>
            <a:ext cx="117023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Controlling 2D crystals with rotating potentials</a:t>
            </a:r>
            <a:endParaRPr lang="en-US" sz="47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168612" y="8238953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372648" y="9862847"/>
            <a:ext cx="9032052" cy="598333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21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23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29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31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863342" y="20302915"/>
            <a:ext cx="5441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Collective state tomography shows squeezed and anti-squeezed quadratures.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04877" y="3563732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35087" y="29670710"/>
            <a:ext cx="5509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state. Histograms showing the (A) squeezed and (B) anti-squeezed quadratures of the collective spin.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blipFill>
                <a:blip r:embed="rId35"/>
                <a:stretch>
                  <a:fillRect l="-556" t="-2206" r="-277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4549012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2962213" y="30046164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pPr algn="ctr"/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/>
              <p:cNvSpPr txBox="1"/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Probing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NMR (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Baum, et al,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J. Chem. Phys. (1985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 smtClean="0"/>
                  <a:t>) is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Multiple quantum coherences (MQC) can provide a lower bound on quantum Fisher information, and therefore a multi-particle entanglement witness. Experimental implementation involves time reversing the engineered Ising interaction, which is done by inverting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blipFill>
                <a:blip r:embed="rId36"/>
                <a:stretch>
                  <a:fillRect l="-794" t="-2089" r="-794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106066" y="28196077"/>
            <a:ext cx="5445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field, with variable range spin-spin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single-ion resolved readout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480298" y="8707974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05462" y="24259846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8466085" y="21636021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5" y="28259900"/>
            <a:ext cx="1775968" cy="5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106" y="29037904"/>
            <a:ext cx="1682507" cy="16922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347702" y="20298147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Quantum spin correlation dynamics point to the formations of oversqueezed states.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810042" y="10449954"/>
            <a:ext cx="2118067" cy="44012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78636" y="6346505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5983813" y="10645299"/>
            <a:ext cx="16823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922414" y="13952845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342575" y="12266711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14558815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0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17803672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detuning,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450862" y="14138929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14138929"/>
                <a:ext cx="4306755" cy="1080296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062759" y="145052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759" y="14505295"/>
                <a:ext cx="3557832" cy="379206"/>
              </a:xfrm>
              <a:prstGeom prst="rect">
                <a:avLst/>
              </a:prstGeom>
              <a:blipFill>
                <a:blip r:embed="rId82"/>
                <a:stretch>
                  <a:fillRect l="-1541" t="-174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13646479" y="19015052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479" y="19015052"/>
                <a:ext cx="4653518" cy="1117550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/>
              <p:cNvSpPr/>
              <p:nvPr/>
            </p:nvSpPr>
            <p:spPr>
              <a:xfrm>
                <a:off x="22785136" y="19882259"/>
                <a:ext cx="16664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5136" y="19882259"/>
                <a:ext cx="1666418" cy="400110"/>
              </a:xfrm>
              <a:prstGeom prst="rect">
                <a:avLst/>
              </a:prstGeom>
              <a:blipFill>
                <a:blip r:embed="rId8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18714233" y="18788997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2952880"/>
            <a:ext cx="11923195" cy="9192953"/>
            <a:chOff x="13222872" y="14132171"/>
            <a:chExt cx="11923195" cy="9192953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514998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65343" y="14132171"/>
              <a:ext cx="11780724" cy="9192953"/>
              <a:chOff x="13365343" y="14161668"/>
              <a:chExt cx="11780724" cy="9192953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65343" y="14161668"/>
                <a:ext cx="11780724" cy="9192953"/>
                <a:chOff x="13365343" y="14402298"/>
                <a:chExt cx="11780724" cy="9192953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1927203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65343" y="14402298"/>
                  <a:ext cx="11780724" cy="8242124"/>
                  <a:chOff x="13365343" y="14935698"/>
                  <a:chExt cx="11780724" cy="8242124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0482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69973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65343" y="14935698"/>
                    <a:ext cx="11780724" cy="8242124"/>
                    <a:chOff x="13365343" y="14935698"/>
                    <a:chExt cx="11780724" cy="8242124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65343" y="14935698"/>
                      <a:ext cx="11780724" cy="5763427"/>
                      <a:chOff x="-11505176" y="17878021"/>
                      <a:chExt cx="11780724" cy="5763427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505176" y="18614323"/>
                        <a:ext cx="11519826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</a:t>
                        </a:r>
                        <a:r>
                          <a:rPr lang="en-US" sz="2400" dirty="0">
                            <a:solidFill>
                              <a:schemeClr val="accent6"/>
                            </a:solidFill>
                          </a:rPr>
                          <a:t>spin-dependent optical dipole force (ODF)</a:t>
                        </a:r>
                        <a:r>
                          <a:rPr lang="en-US" sz="2400" dirty="0"/>
                          <a:t> at the ions that </a:t>
                        </a:r>
                        <a:r>
                          <a:rPr lang="en-US" sz="2400" dirty="0" smtClean="0"/>
                          <a:t>gives </a:t>
                        </a:r>
                        <a:r>
                          <a:rPr lang="en-US" sz="2400" dirty="0"/>
                          <a:t>rise to a </a:t>
                        </a:r>
                        <a:r>
                          <a:rPr lang="en-US" sz="2400" b="1" dirty="0"/>
                          <a:t>spin-spin interaction</a:t>
                        </a:r>
                        <a:r>
                          <a:rPr lang="en-US" sz="2400" dirty="0"/>
                          <a:t>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0937902"/>
                        <a:ext cx="5713704" cy="930069"/>
                        <a:chOff x="5892783" y="9869376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869376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969" name="Equation" r:id="rId86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6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59" name="Equation" r:id="rId88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8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212186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19993113"/>
                        <a:ext cx="4888308" cy="769434"/>
                        <a:chOff x="7748672" y="11577696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577696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transverse 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970" name="Equation" r:id="rId90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60" name="Equation" r:id="rId92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742855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60" name="TextBox 159"/>
                          <p:cNvSpPr txBox="1"/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Coupling to different axial modes allows for a </a:t>
                            </a:r>
                            <a:r>
                              <a:rPr lang="en-US" sz="2400" b="1" dirty="0" smtClean="0">
                                <a:solidFill>
                                  <a:prstClr val="black"/>
                                </a:solidFill>
                              </a:rPr>
                              <a:t>tunable interaction range </a:t>
                            </a:r>
                            <a:endParaRPr lang="en-US" sz="2400" b="1" dirty="0">
                              <a:solidFill>
                                <a:prstClr val="black"/>
                              </a:solidFill>
                            </a:endParaRPr>
                          </a:p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w</a:t>
                            </a:r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here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a14:m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 is the distance between ions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a14:m>
                            <a:r>
                              <a:rPr lang="en-US" sz="2400" i="1" dirty="0" smtClean="0">
                                <a:solidFill>
                                  <a:prstClr val="black"/>
                                </a:solidFill>
                              </a:rPr>
                              <a:t>.</a:t>
                            </a:r>
                            <a:endParaRPr lang="en-US" sz="2400" i="1" dirty="0">
                              <a:solidFill>
                                <a:prstClr val="black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0" name="TextBox 1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blipFill>
                            <a:blip r:embed="rId94"/>
                            <a:stretch>
                              <a:fillRect l="-1629" t="-3960" b="-841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971" name="Equation" r:id="rId95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5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434073" y="21116899"/>
                        <a:ext cx="5709621" cy="2524549"/>
                        <a:chOff x="6509499" y="26149223"/>
                        <a:chExt cx="5709621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6541993" y="26149223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509499" y="26195026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890904"/>
                      <a:ext cx="4663888" cy="2286918"/>
                      <a:chOff x="20110737" y="20890904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890904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09674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3"/>
                        <a:stretch>
                          <a:fillRect l="-1240" r="-2326" b="-344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2871912"/>
                  <a:ext cx="3835194" cy="723339"/>
                  <a:chOff x="20930082" y="23310062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363618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285390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 l="-2105" r="-5789" b="-33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5458410" y="29253884"/>
            <a:ext cx="245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Theory by M. Wall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460" y="29134188"/>
            <a:ext cx="1600732" cy="16007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41" y="29134188"/>
            <a:ext cx="1616336" cy="1607021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13367616" y="15351248"/>
            <a:ext cx="8551754" cy="3162091"/>
            <a:chOff x="13367616" y="25391470"/>
            <a:chExt cx="8551754" cy="3162091"/>
          </a:xfrm>
        </p:grpSpPr>
        <p:grpSp>
          <p:nvGrpSpPr>
            <p:cNvPr id="83" name="Group 82"/>
            <p:cNvGrpSpPr/>
            <p:nvPr/>
          </p:nvGrpSpPr>
          <p:grpSpPr>
            <a:xfrm>
              <a:off x="13367616" y="25391470"/>
              <a:ext cx="8551754" cy="3162091"/>
              <a:chOff x="13308622" y="26655292"/>
              <a:chExt cx="8551754" cy="316209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13308622" y="26655292"/>
                <a:ext cx="8551754" cy="3162091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/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†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blipFill>
                    <a:blip r:embed="rId10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13464392" y="28129277"/>
                <a:ext cx="43374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Spin-motion </a:t>
                </a:r>
                <a:r>
                  <a:rPr lang="en-US" sz="2400" dirty="0"/>
                  <a:t>entanglement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Decoherence </a:t>
                </a:r>
                <a:r>
                  <a:rPr lang="en-US" sz="2400" dirty="0"/>
                  <a:t>in Bloch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Metrological tool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term for small </a:t>
                </a:r>
                <a:r>
                  <a:rPr lang="en-US" sz="2400" dirty="0" smtClean="0"/>
                  <a:t>detunings</a:t>
                </a:r>
                <a:endParaRPr 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900" dirty="0" smtClean="0"/>
                    <a:t>is the displacement amplitude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900" dirty="0" smtClean="0"/>
                    <a:t>is the creation (annihilation) operator</a:t>
                  </a:r>
                  <a:endParaRPr lang="en-US" sz="19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blipFill>
                  <a:blip r:embed="rId110"/>
                  <a:stretch>
                    <a:fillRect l="-1292" t="-1843" b="-7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26644144" y="16482431"/>
            <a:ext cx="10612472" cy="3888454"/>
            <a:chOff x="26644144" y="16901531"/>
            <a:chExt cx="10612472" cy="3888454"/>
          </a:xfrm>
        </p:grpSpPr>
        <p:grpSp>
          <p:nvGrpSpPr>
            <p:cNvPr id="66" name="Group 65"/>
            <p:cNvGrpSpPr/>
            <p:nvPr/>
          </p:nvGrpSpPr>
          <p:grpSpPr>
            <a:xfrm>
              <a:off x="26644144" y="16901531"/>
              <a:ext cx="10612472" cy="3888454"/>
              <a:chOff x="26685911" y="18126447"/>
              <a:chExt cx="10612472" cy="3888454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6685911" y="18163601"/>
                <a:ext cx="10612472" cy="3851300"/>
              </a:xfrm>
              <a:prstGeom prst="rect">
                <a:avLst/>
              </a:prstGeom>
            </p:spPr>
          </p:pic>
          <p:sp>
            <p:nvSpPr>
              <p:cNvPr id="229" name="Rectangle 228"/>
              <p:cNvSpPr/>
              <p:nvPr/>
            </p:nvSpPr>
            <p:spPr>
              <a:xfrm>
                <a:off x="27079310" y="18143157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32084354" y="18126447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0433512" y="19006602"/>
              <a:ext cx="1227442" cy="1211790"/>
              <a:chOff x="25881396" y="17223392"/>
              <a:chExt cx="1625757" cy="1641486"/>
            </a:xfrm>
          </p:grpSpPr>
          <p:grpSp>
            <p:nvGrpSpPr>
              <p:cNvPr id="289" name="Group 288"/>
              <p:cNvGrpSpPr>
                <a:grpSpLocks noChangeAspect="1"/>
              </p:cNvGrpSpPr>
              <p:nvPr/>
            </p:nvGrpSpPr>
            <p:grpSpPr>
              <a:xfrm>
                <a:off x="25881396" y="17223392"/>
                <a:ext cx="1625757" cy="1641486"/>
                <a:chOff x="3190447" y="-2116583"/>
                <a:chExt cx="2525297" cy="2549728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4198881" y="-2116583"/>
                  <a:ext cx="1516863" cy="1564208"/>
                  <a:chOff x="-58657" y="-411988"/>
                  <a:chExt cx="1917149" cy="1976987"/>
                </a:xfrm>
              </p:grpSpPr>
              <p:cxnSp>
                <p:nvCxnSpPr>
                  <p:cNvPr id="295" name="Straight Arrow Connector 294"/>
                  <p:cNvCxnSpPr/>
                  <p:nvPr/>
                </p:nvCxnSpPr>
                <p:spPr>
                  <a:xfrm flipV="1">
                    <a:off x="231775" y="-411988"/>
                    <a:ext cx="0" cy="1774064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/>
                  <p:cNvCxnSpPr/>
                  <p:nvPr/>
                </p:nvCxnSpPr>
                <p:spPr>
                  <a:xfrm>
                    <a:off x="234951" y="1358901"/>
                    <a:ext cx="1623541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/>
                  <p:cNvCxnSpPr/>
                  <p:nvPr/>
                </p:nvCxnSpPr>
                <p:spPr>
                  <a:xfrm flipH="1">
                    <a:off x="-58657" y="1359326"/>
                    <a:ext cx="292027" cy="205673"/>
                  </a:xfrm>
                  <a:prstGeom prst="straightConnector1">
                    <a:avLst/>
                  </a:prstGeom>
                  <a:ln w="12700" cmpd="sng">
                    <a:headEnd type="none" w="med" len="med"/>
                    <a:tailEnd type="none" w="med" len="med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3190447" y="-2056055"/>
                  <a:ext cx="2489200" cy="2489200"/>
                  <a:chOff x="3454400" y="1341120"/>
                  <a:chExt cx="2489200" cy="2489200"/>
                </a:xfrm>
              </p:grpSpPr>
              <p:pic>
                <p:nvPicPr>
                  <p:cNvPr id="293" name="Picture 292"/>
                  <p:cNvPicPr>
                    <a:picLocks noChangeAspect="1"/>
                  </p:cNvPicPr>
                  <p:nvPr/>
                </p:nvPicPr>
                <p:blipFill rotWithShape="1"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4" t="24444" r="25371" b="30185"/>
                  <a:stretch/>
                </p:blipFill>
                <p:spPr>
                  <a:xfrm>
                    <a:off x="3484880" y="1341120"/>
                    <a:ext cx="2438400" cy="2489200"/>
                  </a:xfrm>
                  <a:prstGeom prst="ellipse">
                    <a:avLst/>
                  </a:prstGeom>
                </p:spPr>
              </p:pic>
              <p:pic>
                <p:nvPicPr>
                  <p:cNvPr id="294" name="Picture 293"/>
                  <p:cNvPicPr>
                    <a:picLocks noChangeAspect="1"/>
                  </p:cNvPicPr>
                  <p:nvPr/>
                </p:nvPicPr>
                <p:blipFill rotWithShape="1">
                  <a:blip r:embed="rId29" cstate="print">
                    <a:alphaModFix amt="92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629" t="24444" r="25000" b="30556"/>
                  <a:stretch/>
                </p:blipFill>
                <p:spPr>
                  <a:xfrm>
                    <a:off x="3454400" y="1341120"/>
                    <a:ext cx="2489200" cy="2468880"/>
                  </a:xfrm>
                  <a:prstGeom prst="ellipse">
                    <a:avLst/>
                  </a:prstGeom>
                </p:spPr>
              </p:pic>
            </p:grpSp>
            <p:cxnSp>
              <p:nvCxnSpPr>
                <p:cNvPr id="292" name="Straight Arrow Connector 291"/>
                <p:cNvCxnSpPr/>
                <p:nvPr/>
              </p:nvCxnSpPr>
              <p:spPr>
                <a:xfrm flipH="1">
                  <a:off x="4054912" y="-552375"/>
                  <a:ext cx="143970" cy="101397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TextBox 287"/>
                  <p:cNvSpPr txBox="1"/>
                  <p:nvPr/>
                </p:nvSpPr>
                <p:spPr>
                  <a:xfrm>
                    <a:off x="26702843" y="18072202"/>
                    <a:ext cx="24263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8" name="TextBox 2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02843" y="18072202"/>
                    <a:ext cx="242631" cy="307777"/>
                  </a:xfrm>
                  <a:prstGeom prst="rect">
                    <a:avLst/>
                  </a:prstGeom>
                  <a:blipFill>
                    <a:blip r:embed="rId112"/>
                    <a:stretch>
                      <a:fillRect l="-33333" r="-30952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Curved Right Arrow 143"/>
              <p:cNvSpPr/>
              <p:nvPr/>
            </p:nvSpPr>
            <p:spPr>
              <a:xfrm rot="5573504" flipV="1">
                <a:off x="26402773" y="18047513"/>
                <a:ext cx="205791" cy="30009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3" name="Rectangle 242"/>
          <p:cNvSpPr/>
          <p:nvPr/>
        </p:nvSpPr>
        <p:spPr>
          <a:xfrm>
            <a:off x="8663687" y="22445336"/>
            <a:ext cx="1064685" cy="348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071604" y="22405370"/>
            <a:ext cx="2218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Evolution time (ms)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3286281" y="20561145"/>
            <a:ext cx="118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Perpendicular </a:t>
            </a:r>
            <a:r>
              <a:rPr lang="en-US" sz="4700" b="1" dirty="0"/>
              <a:t>laser </a:t>
            </a:r>
            <a:r>
              <a:rPr lang="en-US" sz="4700" b="1" dirty="0" smtClean="0"/>
              <a:t>cooling 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3555138" y="23449090"/>
            <a:ext cx="564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Account for energy exchange with a rotating wall: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Low in-plane temperatures more readily achievable with a rotating wall than without.</a:t>
            </a:r>
            <a:endParaRPr lang="en-US" sz="2000" dirty="0"/>
          </a:p>
        </p:txBody>
      </p:sp>
      <p:sp>
        <p:nvSpPr>
          <p:cNvPr id="255" name="TextBox 254"/>
          <p:cNvSpPr txBox="1"/>
          <p:nvPr/>
        </p:nvSpPr>
        <p:spPr>
          <a:xfrm>
            <a:off x="13474365" y="24619034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perpendicular beam in applying a torque.</a:t>
            </a:r>
            <a:endParaRPr lang="en-US" sz="20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3968933" y="25617931"/>
            <a:ext cx="1066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Contours of equilibrium temperature (mK) with a color plot of the perpendicular laser torque (Joules)</a:t>
            </a:r>
            <a:endParaRPr lang="en-US" sz="2000" dirty="0"/>
          </a:p>
        </p:txBody>
      </p:sp>
      <p:grpSp>
        <p:nvGrpSpPr>
          <p:cNvPr id="264" name="Group 263"/>
          <p:cNvGrpSpPr/>
          <p:nvPr/>
        </p:nvGrpSpPr>
        <p:grpSpPr>
          <a:xfrm>
            <a:off x="19645797" y="25946882"/>
            <a:ext cx="5128828" cy="4653142"/>
            <a:chOff x="19874384" y="8909530"/>
            <a:chExt cx="5128828" cy="4653142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384" y="8909530"/>
              <a:ext cx="5128828" cy="46531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/>
                <p:cNvSpPr txBox="1"/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6" name="TextBox 2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blipFill>
                  <a:blip r:embed="rId114"/>
                  <a:stretch>
                    <a:fillRect r="-3774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7" name="Picture 26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99" y="21966886"/>
            <a:ext cx="4511988" cy="3573893"/>
          </a:xfrm>
          <a:prstGeom prst="rect">
            <a:avLst/>
          </a:prstGeom>
        </p:spPr>
      </p:pic>
      <p:grpSp>
        <p:nvGrpSpPr>
          <p:cNvPr id="268" name="Group 267"/>
          <p:cNvGrpSpPr/>
          <p:nvPr/>
        </p:nvGrpSpPr>
        <p:grpSpPr>
          <a:xfrm>
            <a:off x="13664224" y="26032274"/>
            <a:ext cx="5116767" cy="4425779"/>
            <a:chOff x="13729065" y="7285655"/>
            <a:chExt cx="5116767" cy="4425779"/>
          </a:xfrm>
        </p:grpSpPr>
        <p:grpSp>
          <p:nvGrpSpPr>
            <p:cNvPr id="269" name="Group 268"/>
            <p:cNvGrpSpPr/>
            <p:nvPr/>
          </p:nvGrpSpPr>
          <p:grpSpPr>
            <a:xfrm>
              <a:off x="13729065" y="7285655"/>
              <a:ext cx="5116767" cy="4425779"/>
              <a:chOff x="13729065" y="7285655"/>
              <a:chExt cx="5116767" cy="4425779"/>
            </a:xfrm>
          </p:grpSpPr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1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9065" y="7285655"/>
                <a:ext cx="5116767" cy="4425779"/>
              </a:xfrm>
              <a:prstGeom prst="rect">
                <a:avLst/>
              </a:prstGeom>
            </p:spPr>
          </p:pic>
          <p:sp>
            <p:nvSpPr>
              <p:cNvPr id="272" name="Rectangle 271"/>
              <p:cNvSpPr/>
              <p:nvPr/>
            </p:nvSpPr>
            <p:spPr>
              <a:xfrm>
                <a:off x="14375084" y="7709921"/>
                <a:ext cx="420336" cy="352561"/>
              </a:xfrm>
              <a:prstGeom prst="rect">
                <a:avLst/>
              </a:prstGeom>
              <a:solidFill>
                <a:srgbClr val="D6E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/>
                <p:cNvSpPr txBox="1"/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=45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0" name="TextBox 2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blipFill>
                  <a:blip r:embed="rId117"/>
                  <a:stretch>
                    <a:fillRect r="-4437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/>
          <p:cNvSpPr txBox="1"/>
          <p:nvPr/>
        </p:nvSpPr>
        <p:spPr>
          <a:xfrm>
            <a:off x="21225221" y="21377818"/>
            <a:ext cx="30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perpendicular laser cooling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13323230" y="21959670"/>
            <a:ext cx="7174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For future implementation of </a:t>
            </a:r>
            <a:r>
              <a:rPr lang="en-US" sz="2400" b="1" dirty="0"/>
              <a:t>single spin state </a:t>
            </a:r>
            <a:r>
              <a:rPr lang="en-US" sz="2400" b="1" dirty="0" smtClean="0"/>
              <a:t>readout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low in-plane temperatures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0000"/>
                </a:solidFill>
              </a:rPr>
              <a:t>minimal torques </a:t>
            </a:r>
            <a:r>
              <a:rPr lang="en-US" sz="2400" dirty="0"/>
              <a:t>on the crystal are </a:t>
            </a:r>
            <a:r>
              <a:rPr lang="en-US" sz="2400" dirty="0" smtClean="0"/>
              <a:t>needed for </a:t>
            </a:r>
            <a:r>
              <a:rPr lang="en-US" sz="2400" dirty="0"/>
              <a:t>improved crystal </a:t>
            </a:r>
            <a:r>
              <a:rPr lang="en-US" sz="2400" dirty="0" smtClean="0"/>
              <a:t>stabilization.</a:t>
            </a:r>
            <a:endParaRPr lang="en-US" sz="2400" dirty="0"/>
          </a:p>
        </p:txBody>
      </p:sp>
      <p:sp>
        <p:nvSpPr>
          <p:cNvPr id="274" name="TextBox 273"/>
          <p:cNvSpPr txBox="1"/>
          <p:nvPr/>
        </p:nvSpPr>
        <p:spPr>
          <a:xfrm>
            <a:off x="47839086" y="2964174"/>
            <a:ext cx="283914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 M. Gärttner N4.00004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0490926" y="12459123"/>
            <a:ext cx="4529425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 A. Safavi-Naini N4.00005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8777309" y="26015151"/>
            <a:ext cx="11923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MQC spectrum shows the </a:t>
            </a:r>
            <a:r>
              <a:rPr lang="en-US" sz="2800" dirty="0">
                <a:solidFill>
                  <a:srgbClr val="FF0000"/>
                </a:solidFill>
              </a:rPr>
              <a:t>time dynamics of many-body </a:t>
            </a:r>
            <a:r>
              <a:rPr lang="en-US" sz="2800" dirty="0" smtClean="0">
                <a:solidFill>
                  <a:srgbClr val="FF0000"/>
                </a:solidFill>
              </a:rPr>
              <a:t>correlations</a:t>
            </a:r>
            <a:r>
              <a:rPr lang="en-US" sz="2800" dirty="0" smtClean="0"/>
              <a:t>. The coherences are a </a:t>
            </a:r>
            <a:r>
              <a:rPr lang="en-US" sz="2800" b="1" dirty="0" smtClean="0"/>
              <a:t>witness </a:t>
            </a:r>
            <a:r>
              <a:rPr lang="en-US" sz="2800" b="1" dirty="0"/>
              <a:t>for n-body </a:t>
            </a:r>
            <a:r>
              <a:rPr lang="en-US" sz="2800" b="1" dirty="0" smtClean="0"/>
              <a:t>entanglement</a:t>
            </a:r>
            <a:r>
              <a:rPr lang="en-US" sz="2800" dirty="0" smtClean="0"/>
              <a:t>, though entanglement is not observed here.</a:t>
            </a:r>
            <a:endParaRPr lang="en-US" sz="2800" dirty="0"/>
          </a:p>
        </p:txBody>
      </p:sp>
      <p:sp>
        <p:nvSpPr>
          <p:cNvPr id="482" name="Can 481"/>
          <p:cNvSpPr/>
          <p:nvPr/>
        </p:nvSpPr>
        <p:spPr>
          <a:xfrm rot="15748873">
            <a:off x="4360159" y="10832456"/>
            <a:ext cx="450973" cy="707177"/>
          </a:xfrm>
          <a:prstGeom prst="ca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 rot="15712374">
            <a:off x="4061847" y="11179092"/>
            <a:ext cx="449986" cy="102141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2518907" y="13489388"/>
            <a:ext cx="1485563" cy="396500"/>
          </a:xfrm>
          <a:prstGeom prst="ellipse">
            <a:avLst/>
          </a:prstGeom>
          <a:ln w="3175" cmpd="sng"/>
          <a:scene3d>
            <a:camera prst="orthographicFront"/>
            <a:lightRig rig="threePt" dir="t"/>
          </a:scene3d>
          <a:sp3d>
            <a:bevelT w="3810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 rotWithShape="1">
          <a:blip r:embed="rId118"/>
          <a:srcRect l="36034" t="23027" r="25392" b="38851"/>
          <a:stretch/>
        </p:blipFill>
        <p:spPr>
          <a:xfrm>
            <a:off x="2731830" y="10823257"/>
            <a:ext cx="1012674" cy="973727"/>
          </a:xfrm>
          <a:prstGeom prst="ellipse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39663034" y="7236321"/>
            <a:ext cx="10079800" cy="7913398"/>
            <a:chOff x="39076570" y="7218645"/>
            <a:chExt cx="9204109" cy="72259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756" y="7262933"/>
              <a:ext cx="9184923" cy="7181627"/>
            </a:xfrm>
            <a:prstGeom prst="rect">
              <a:avLst/>
            </a:prstGeom>
          </p:spPr>
        </p:pic>
        <p:sp>
          <p:nvSpPr>
            <p:cNvPr id="486" name="Rectangle 485"/>
            <p:cNvSpPr/>
            <p:nvPr/>
          </p:nvSpPr>
          <p:spPr>
            <a:xfrm>
              <a:off x="39104832" y="721864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4330328" y="1086645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9076570" y="10959681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0" name="Picture 489"/>
          <p:cNvPicPr>
            <a:picLocks noChangeAspect="1"/>
          </p:cNvPicPr>
          <p:nvPr/>
        </p:nvPicPr>
        <p:blipFill rotWithShape="1"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7457" r="21866" b="9841"/>
          <a:stretch/>
        </p:blipFill>
        <p:spPr>
          <a:xfrm>
            <a:off x="9500691" y="10249811"/>
            <a:ext cx="2443401" cy="2514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1" name="TextBox 490"/>
          <p:cNvSpPr txBox="1"/>
          <p:nvPr/>
        </p:nvSpPr>
        <p:spPr>
          <a:xfrm>
            <a:off x="2970878" y="29265496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N=25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5297197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N=61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028329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N=91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9251325" y="29416068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N=124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495" name="Group 494"/>
          <p:cNvGrpSpPr/>
          <p:nvPr/>
        </p:nvGrpSpPr>
        <p:grpSpPr>
          <a:xfrm>
            <a:off x="2173822" y="29308490"/>
            <a:ext cx="487545" cy="200055"/>
            <a:chOff x="1728626" y="804291"/>
            <a:chExt cx="487545" cy="200055"/>
          </a:xfrm>
          <a:noFill/>
        </p:grpSpPr>
        <p:sp>
          <p:nvSpPr>
            <p:cNvPr id="496" name="TextBox 495"/>
            <p:cNvSpPr txBox="1"/>
            <p:nvPr/>
          </p:nvSpPr>
          <p:spPr>
            <a:xfrm>
              <a:off x="1728626" y="804291"/>
              <a:ext cx="487545" cy="2000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50 </a:t>
              </a:r>
              <a:r>
                <a:rPr lang="en-US" sz="700" dirty="0" smtClean="0">
                  <a:solidFill>
                    <a:schemeClr val="bg1"/>
                  </a:solidFill>
                  <a:latin typeface="Symbol" charset="2"/>
                  <a:cs typeface="Symbol" charset="2"/>
                </a:rPr>
                <a:t>m</a:t>
              </a:r>
              <a:r>
                <a:rPr lang="en-US" sz="700" dirty="0">
                  <a:solidFill>
                    <a:schemeClr val="bg1"/>
                  </a:solidFill>
                  <a:latin typeface="Arial"/>
                  <a:cs typeface="Arial"/>
                </a:rPr>
                <a:t>m</a:t>
              </a:r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 </a:t>
              </a:r>
              <a:endParaRPr lang="en-US" sz="7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 rot="10800000" flipH="1">
              <a:off x="1840386" y="814980"/>
              <a:ext cx="192024" cy="0"/>
            </a:xfrm>
            <a:prstGeom prst="line">
              <a:avLst/>
            </a:prstGeom>
            <a:grpFill/>
            <a:ln w="57150" cmpd="sng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2" name="Straight Connector 501"/>
          <p:cNvCxnSpPr/>
          <p:nvPr/>
        </p:nvCxnSpPr>
        <p:spPr>
          <a:xfrm>
            <a:off x="9729569" y="12614123"/>
            <a:ext cx="390740" cy="0"/>
          </a:xfrm>
          <a:prstGeom prst="line">
            <a:avLst/>
          </a:prstGeom>
          <a:ln w="88900" cmpd="sng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blipFill>
                <a:blip r:embed="rId121"/>
                <a:stretch>
                  <a:fillRect l="-7547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/>
          <p:cNvGrpSpPr/>
          <p:nvPr/>
        </p:nvGrpSpPr>
        <p:grpSpPr>
          <a:xfrm>
            <a:off x="1021482" y="27513728"/>
            <a:ext cx="10583096" cy="2549229"/>
            <a:chOff x="1034182" y="27501028"/>
            <a:chExt cx="10583096" cy="2549229"/>
          </a:xfrm>
        </p:grpSpPr>
        <p:pic>
          <p:nvPicPr>
            <p:cNvPr id="504" name="Picture 503"/>
            <p:cNvPicPr>
              <a:picLocks noChangeAspect="1"/>
            </p:cNvPicPr>
            <p:nvPr/>
          </p:nvPicPr>
          <p:blipFill rotWithShape="1"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691" r="21012" b="10158"/>
            <a:stretch/>
          </p:blipFill>
          <p:spPr>
            <a:xfrm>
              <a:off x="1034182" y="27501535"/>
              <a:ext cx="2508242" cy="2532239"/>
            </a:xfrm>
            <a:prstGeom prst="rect">
              <a:avLst/>
            </a:prstGeom>
          </p:spPr>
        </p:pic>
        <p:pic>
          <p:nvPicPr>
            <p:cNvPr id="505" name="Picture 504"/>
            <p:cNvPicPr>
              <a:picLocks noChangeAspect="1"/>
            </p:cNvPicPr>
            <p:nvPr/>
          </p:nvPicPr>
          <p:blipFill rotWithShape="1"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802" r="21753" b="10048"/>
            <a:stretch/>
          </p:blipFill>
          <p:spPr>
            <a:xfrm>
              <a:off x="3726744" y="27513928"/>
              <a:ext cx="2474039" cy="2532236"/>
            </a:xfrm>
            <a:prstGeom prst="rect">
              <a:avLst/>
            </a:prstGeom>
          </p:spPr>
        </p:pic>
        <p:pic>
          <p:nvPicPr>
            <p:cNvPr id="506" name="Picture 505"/>
            <p:cNvPicPr>
              <a:picLocks noChangeAspect="1"/>
            </p:cNvPicPr>
            <p:nvPr/>
          </p:nvPicPr>
          <p:blipFill rotWithShape="1"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5" t="7457" r="21866" b="9841"/>
            <a:stretch/>
          </p:blipFill>
          <p:spPr>
            <a:xfrm>
              <a:off x="6437788" y="27501028"/>
              <a:ext cx="2477318" cy="2549229"/>
            </a:xfrm>
            <a:prstGeom prst="rect">
              <a:avLst/>
            </a:prstGeom>
          </p:spPr>
        </p:pic>
        <p:pic>
          <p:nvPicPr>
            <p:cNvPr id="507" name="Picture 506"/>
            <p:cNvPicPr>
              <a:picLocks noChangeAspect="1"/>
            </p:cNvPicPr>
            <p:nvPr/>
          </p:nvPicPr>
          <p:blipFill rotWithShape="1"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8" t="9334" r="22309" b="11382"/>
            <a:stretch/>
          </p:blipFill>
          <p:spPr>
            <a:xfrm>
              <a:off x="9151841" y="27553697"/>
              <a:ext cx="2465437" cy="2443889"/>
            </a:xfrm>
            <a:prstGeom prst="rect">
              <a:avLst/>
            </a:prstGeom>
          </p:spPr>
        </p:pic>
        <p:grpSp>
          <p:nvGrpSpPr>
            <p:cNvPr id="508" name="Group 507"/>
            <p:cNvGrpSpPr/>
            <p:nvPr/>
          </p:nvGrpSpPr>
          <p:grpSpPr>
            <a:xfrm>
              <a:off x="1166970" y="29472017"/>
              <a:ext cx="1288070" cy="447872"/>
              <a:chOff x="1801013" y="846960"/>
              <a:chExt cx="487545" cy="225574"/>
            </a:xfrm>
            <a:noFill/>
          </p:grpSpPr>
          <p:sp>
            <p:nvSpPr>
              <p:cNvPr id="509" name="TextBox 508"/>
              <p:cNvSpPr txBox="1"/>
              <p:nvPr/>
            </p:nvSpPr>
            <p:spPr>
              <a:xfrm>
                <a:off x="1801013" y="872479"/>
                <a:ext cx="487545" cy="2000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50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Symbol" charset="2"/>
                    <a:cs typeface="Symbol" charset="2"/>
                  </a:rPr>
                  <a:t>m</a:t>
                </a:r>
                <a:r>
                  <a:rPr lang="en-US" sz="2000" dirty="0">
                    <a:solidFill>
                      <a:schemeClr val="bg1"/>
                    </a:solidFill>
                    <a:latin typeface="Arial"/>
                    <a:cs typeface="Arial"/>
                  </a:rPr>
                  <a:t>m</a:t>
                </a:r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 </a:t>
                </a:r>
                <a:endParaRPr lang="en-US" sz="20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cxnSp>
            <p:nvCxnSpPr>
              <p:cNvPr id="510" name="Straight Connector 509"/>
              <p:cNvCxnSpPr/>
              <p:nvPr/>
            </p:nvCxnSpPr>
            <p:spPr>
              <a:xfrm rot="10800000" flipH="1">
                <a:off x="1878842" y="846960"/>
                <a:ext cx="192024" cy="0"/>
              </a:xfrm>
              <a:prstGeom prst="line">
                <a:avLst/>
              </a:prstGeom>
              <a:grpFill/>
              <a:ln w="57150" cmpd="sng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/>
          <p:cNvSpPr txBox="1"/>
          <p:nvPr/>
        </p:nvSpPr>
        <p:spPr>
          <a:xfrm>
            <a:off x="27117414" y="15874965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70" y="21952933"/>
            <a:ext cx="7686112" cy="39054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0565890" y="15164717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44903845" y="15130618"/>
            <a:ext cx="5454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</a:t>
            </a:r>
            <a:r>
              <a:rPr lang="en-US" sz="2000" dirty="0" smtClean="0">
                <a:solidFill>
                  <a:prstClr val="black"/>
                </a:solidFill>
              </a:rPr>
              <a:t>signals. </a:t>
            </a:r>
            <a:r>
              <a:rPr lang="en-US" sz="2000" dirty="0">
                <a:solidFill>
                  <a:prstClr val="black"/>
                </a:solidFill>
              </a:rPr>
              <a:t>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153726" y="18617370"/>
                <a:ext cx="431511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 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726" y="18617370"/>
                <a:ext cx="4315119" cy="2246769"/>
              </a:xfrm>
              <a:prstGeom prst="rect">
                <a:avLst/>
              </a:prstGeom>
              <a:blipFill>
                <a:blip r:embed="rId126"/>
                <a:stretch>
                  <a:fillRect l="-1130" t="-2439" r="-3531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We </a:t>
                </a:r>
                <a:r>
                  <a:rPr lang="en-US" sz="2800" b="1" dirty="0" smtClean="0"/>
                  <a:t>experimentally</a:t>
                </a:r>
                <a:r>
                  <a:rPr lang="en-US" sz="2800" dirty="0" smtClean="0"/>
                  <a:t> control the sign of the Ising interaction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∼1/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) by shifting the frequency of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ODF beatnote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800" dirty="0" smtClean="0"/>
                  <a:t>, changing the sign </a:t>
                </a:r>
                <a:r>
                  <a:rPr lang="en-US" sz="2800" dirty="0"/>
                  <a:t>of </a:t>
                </a:r>
                <a:r>
                  <a:rPr lang="en-US" sz="2800" dirty="0" smtClean="0"/>
                  <a:t>the detuning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blipFill>
                <a:blip r:embed="rId127"/>
                <a:stretch>
                  <a:fillRect l="-1033" t="-4405" r="-1837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575" y="17550435"/>
            <a:ext cx="7034107" cy="4476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631168" y="22399704"/>
                <a:ext cx="398531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Experimentally measured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Fourier components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φ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sz="2800" dirty="0" smtClean="0"/>
                  <a:t>show excellent agreement with theory, reflecting the</a:t>
                </a:r>
                <a:r>
                  <a:rPr lang="en-US" sz="2800" b="1" dirty="0" smtClean="0"/>
                  <a:t> buildup of many-body coherences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68" y="22399704"/>
                <a:ext cx="3985319" cy="2677656"/>
              </a:xfrm>
              <a:prstGeom prst="rect">
                <a:avLst/>
              </a:prstGeom>
              <a:blipFill>
                <a:blip r:embed="rId129"/>
                <a:stretch>
                  <a:fillRect l="-1223" t="-2045" r="-367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ectangle 255"/>
          <p:cNvSpPr/>
          <p:nvPr/>
        </p:nvSpPr>
        <p:spPr>
          <a:xfrm>
            <a:off x="13746942" y="13160765"/>
            <a:ext cx="107276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the Penning trap, we realize the effective Ising Hamiltonian at </a:t>
            </a:r>
            <a:r>
              <a:rPr lang="en-US" sz="2800" dirty="0" smtClean="0"/>
              <a:t>specific </a:t>
            </a:r>
            <a:r>
              <a:rPr lang="en-US" sz="2800" dirty="0" smtClean="0">
                <a:solidFill>
                  <a:srgbClr val="FF0000"/>
                </a:solidFill>
              </a:rPr>
              <a:t>decoupling </a:t>
            </a:r>
            <a:r>
              <a:rPr lang="en-US" sz="2800" dirty="0">
                <a:solidFill>
                  <a:srgbClr val="FF0000"/>
                </a:solidFill>
              </a:rPr>
              <a:t>points</a:t>
            </a:r>
            <a:r>
              <a:rPr lang="en-US" sz="2800" dirty="0"/>
              <a:t>, where the</a:t>
            </a:r>
            <a:r>
              <a:rPr lang="en-US" sz="2800" b="1" dirty="0"/>
              <a:t> spin-motion entanglement is </a:t>
            </a:r>
            <a:r>
              <a:rPr lang="en-US" sz="2800" b="1" dirty="0" smtClean="0"/>
              <a:t>eliminated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6078763" y="21800483"/>
            <a:ext cx="2259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Entanglement witness: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6164245" y="21109699"/>
            <a:ext cx="1164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Depolarization combined with spin variance allows us to evaluate the entanglement witness.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66379" y="22920040"/>
            <a:ext cx="8304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Maximum </a:t>
            </a:r>
            <a:r>
              <a:rPr lang="en-US" sz="2800" dirty="0" smtClean="0">
                <a:solidFill>
                  <a:srgbClr val="FF0000"/>
                </a:solidFill>
              </a:rPr>
              <a:t>observed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squeezing</a:t>
            </a:r>
            <a:r>
              <a:rPr lang="en-US" sz="2800" dirty="0" smtClean="0"/>
              <a:t> of </a:t>
            </a:r>
            <a:r>
              <a:rPr lang="en-US" sz="2800" b="1" dirty="0" smtClean="0"/>
              <a:t>-6.0 dB </a:t>
            </a:r>
            <a:r>
              <a:rPr lang="en-US" sz="2800" dirty="0" smtClean="0"/>
              <a:t>with 88 ions. Entanglement observed for N from </a:t>
            </a:r>
            <a:r>
              <a:rPr lang="en-US" sz="2800" b="1" dirty="0" smtClean="0"/>
              <a:t>20 to 220 ions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4" name="Rectangle 43"/>
          <p:cNvSpPr/>
          <p:nvPr/>
        </p:nvSpPr>
        <p:spPr>
          <a:xfrm>
            <a:off x="32370017" y="29658669"/>
            <a:ext cx="46469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Fisher </a:t>
            </a:r>
            <a:r>
              <a:rPr lang="en-US" sz="2000" dirty="0"/>
              <a:t>information (</a:t>
            </a:r>
            <a:r>
              <a:rPr lang="en-US" sz="2000" dirty="0" smtClean="0"/>
              <a:t>F) is extracted from theoretically computer Hellinger distance. F/N &gt; 1 indicates the state is entangled.</a:t>
            </a:r>
            <a:endParaRPr lang="en-US" sz="2000" dirty="0"/>
          </a:p>
        </p:txBody>
      </p:sp>
      <p:sp>
        <p:nvSpPr>
          <p:cNvPr id="68" name="Rectangle 67"/>
          <p:cNvSpPr/>
          <p:nvPr/>
        </p:nvSpPr>
        <p:spPr>
          <a:xfrm>
            <a:off x="27866379" y="22927620"/>
            <a:ext cx="8304543" cy="946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5220644" y="27957981"/>
            <a:ext cx="5518522" cy="28154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12845</TotalTime>
  <Words>1244</Words>
  <Application>Microsoft Office PowerPoint</Application>
  <PresentationFormat>Custom</PresentationFormat>
  <Paragraphs>124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Symbol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646</cp:revision>
  <cp:lastPrinted>2015-06-03T23:31:11Z</cp:lastPrinted>
  <dcterms:created xsi:type="dcterms:W3CDTF">2014-07-28T19:56:30Z</dcterms:created>
  <dcterms:modified xsi:type="dcterms:W3CDTF">2016-05-19T23:37:04Z</dcterms:modified>
</cp:coreProperties>
</file>